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C_452A271D.xml" ContentType="application/vnd.ms-powerpoint.comments+xml"/>
  <Override PartName="/ppt/comments/modernComment_116_BCCB10E.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4"/>
  </p:notesMasterIdLst>
  <p:sldIdLst>
    <p:sldId id="277" r:id="rId6"/>
    <p:sldId id="268" r:id="rId7"/>
    <p:sldId id="291" r:id="rId8"/>
    <p:sldId id="285" r:id="rId9"/>
    <p:sldId id="292" r:id="rId10"/>
    <p:sldId id="278" r:id="rId11"/>
    <p:sldId id="283"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DF2901-E656-D9C4-E5B4-31E8325CC113}" name="Simon McGowan" initials="SM" userId="S::simon.mcgowan@children1st.org.uk::d41d1e3a-9443-4f0e-aecf-c1f7bd62413a" providerId="AD"/>
  <p188:author id="{9861F7DB-F105-994A-AAEC-6C52FC82AEFD}" name="Johnny Costello" initials="JC" userId="S::johnny.costello@children1st.org.uk::94a6f322-80da-4d60-afd4-c5faf9664c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1" clrIdx="0">
    <p:extLst>
      <p:ext uri="{19B8F6BF-5375-455C-9EA6-DF929625EA0E}">
        <p15:presenceInfo xmlns:p15="http://schemas.microsoft.com/office/powerpoint/2012/main" userId="S::lisa.glenday@children1st.org.uk::7d0a8c40-03ef-426b-a3fd-458366299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F"/>
    <a:srgbClr val="6A2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90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omments/modernComment_10C_452A271D.xml><?xml version="1.0" encoding="utf-8"?>
<p188:cmLst xmlns:a="http://schemas.openxmlformats.org/drawingml/2006/main" xmlns:r="http://schemas.openxmlformats.org/officeDocument/2006/relationships" xmlns:p188="http://schemas.microsoft.com/office/powerpoint/2018/8/main">
  <p188:cm id="{1A1CFE15-BECC-4DA6-A6CB-388462BA2A2A}" authorId="{9BDF2901-E656-D9C4-E5B4-31E8325CC113}" created="2023-10-12T16:16:58.245">
    <ac:txMkLst xmlns:ac="http://schemas.microsoft.com/office/drawing/2013/main/command">
      <pc:docMk xmlns:pc="http://schemas.microsoft.com/office/powerpoint/2013/main/command"/>
      <pc:sldMk xmlns:pc="http://schemas.microsoft.com/office/powerpoint/2013/main/command" cId="1160390429" sldId="268"/>
      <ac:spMk id="6" creationId="{C941A338-E102-4A09-A1B1-1C752A52865F}"/>
      <ac:txMk cp="802">
        <ac:context len="803" hash="1210738127"/>
      </ac:txMk>
    </ac:txMkLst>
    <p188:pos x="5631416" y="5800725"/>
    <p188:replyLst>
      <p188:reply id="{75F8B8A4-F82C-4550-967D-CBC1FE175E32}" authorId="{9861F7DB-F105-994A-AAEC-6C52FC82AEFD}" created="2023-10-12T16:25:27.329">
        <p188:txBody>
          <a:bodyPr/>
          <a:lstStyle/>
          <a:p>
            <a:r>
              <a:rPr lang="en-GB"/>
              <a:t>yeah fair enough i'll see about re-wording it</a:t>
            </a:r>
          </a:p>
        </p188:txBody>
      </p188:reply>
    </p188:replyLst>
    <p188:txBody>
      <a:bodyPr/>
      <a:lstStyle/>
      <a:p>
        <a:r>
          <a:rPr lang="en-GB"/>
          <a:t>I'm not sure about featuring Food Facts Friends on our job advert.  Would it be enough to talk about parentships and the community based approach.  </a:t>
        </a:r>
      </a:p>
    </p188:txBody>
  </p188:cm>
</p188:cmLst>
</file>

<file path=ppt/comments/modernComment_116_BCCB10E.xml><?xml version="1.0" encoding="utf-8"?>
<p188:cmLst xmlns:a="http://schemas.openxmlformats.org/drawingml/2006/main" xmlns:r="http://schemas.openxmlformats.org/officeDocument/2006/relationships" xmlns:p188="http://schemas.microsoft.com/office/powerpoint/2018/8/main">
  <p188:cm id="{7ABCC3F9-6E99-49F6-BB5A-4CC8C9E21E77}" authorId="{9BDF2901-E656-D9C4-E5B4-31E8325CC113}" created="2023-10-12T16:17:46.549">
    <ac:txMkLst xmlns:ac="http://schemas.microsoft.com/office/drawing/2013/main/command">
      <pc:docMk xmlns:pc="http://schemas.microsoft.com/office/powerpoint/2013/main/command"/>
      <pc:sldMk xmlns:pc="http://schemas.microsoft.com/office/powerpoint/2013/main/command" cId="197964046" sldId="278"/>
      <ac:spMk id="8" creationId="{15D271C3-A5B9-417F-894E-C00973288A0B}"/>
      <ac:txMk cp="131">
        <ac:context len="817" hash="2575082335"/>
      </ac:txMk>
    </ac:txMkLst>
    <p188:pos x="1331039" y="1634396"/>
    <p188:replyLst>
      <p188:reply id="{08B635AC-2EDF-4C67-AA59-DBD9013887DA}" authorId="{9861F7DB-F105-994A-AAEC-6C52FC82AEFD}" created="2023-10-12T16:25:02.046">
        <p188:txBody>
          <a:bodyPr/>
          <a:lstStyle/>
          <a:p>
            <a:r>
              <a:rPr lang="en-GB"/>
              <a:t>ermm i think it reads ok?</a:t>
            </a:r>
          </a:p>
        </p188:txBody>
      </p188:reply>
      <p188:reply id="{33F44ADC-FC95-4667-91D1-83007F186D54}" authorId="{9BDF2901-E656-D9C4-E5B4-31E8325CC113}" created="2023-10-12T16:30:38.761">
        <p188:txBody>
          <a:bodyPr/>
          <a:lstStyle/>
          <a:p>
            <a:r>
              <a:rPr lang="en-GB"/>
              <a:t>Individuals within in?</a:t>
            </a:r>
          </a:p>
        </p188:txBody>
      </p188:reply>
      <p188:reply id="{E06023B0-1979-4D80-936A-BABA1970DE6A}" authorId="{9861F7DB-F105-994A-AAEC-6C52FC82AEFD}" created="2023-10-12T16:50:55.995">
        <p188:txBody>
          <a:bodyPr/>
          <a:lstStyle/>
          <a:p>
            <a:r>
              <a:rPr lang="en-GB"/>
              <a:t>oh did you add "within it?"  i think it reads ok like that but could change to get to know the family both as individuals and as a whole</a:t>
            </a:r>
          </a:p>
        </p188:txBody>
      </p188:reply>
    </p188:replyLst>
    <p188:txBody>
      <a:bodyPr/>
      <a:lstStyle/>
      <a:p>
        <a:r>
          <a:rPr lang="en-GB"/>
          <a:t>Not sure if you want to add something here or just delete the last two words.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20901-184E-4A0C-92C3-06FFD89562BB}"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DA167-0BA4-4E7A-838F-051C7494D497}" type="slidenum">
              <a:rPr lang="en-GB" smtClean="0"/>
              <a:t>‹#›</a:t>
            </a:fld>
            <a:endParaRPr lang="en-GB"/>
          </a:p>
        </p:txBody>
      </p:sp>
    </p:spTree>
    <p:extLst>
      <p:ext uri="{BB962C8B-B14F-4D97-AF65-F5344CB8AC3E}">
        <p14:creationId xmlns:p14="http://schemas.microsoft.com/office/powerpoint/2010/main" val="246698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93C326-1C09-409E-9F73-CF9EAB980AA5}" type="slidenum">
              <a:rPr lang="en-GB" smtClean="0"/>
              <a:t>8</a:t>
            </a:fld>
            <a:endParaRPr lang="en-GB"/>
          </a:p>
        </p:txBody>
      </p:sp>
    </p:spTree>
    <p:extLst>
      <p:ext uri="{BB962C8B-B14F-4D97-AF65-F5344CB8AC3E}">
        <p14:creationId xmlns:p14="http://schemas.microsoft.com/office/powerpoint/2010/main" val="57375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362E-3E5E-4089-911B-35ACC07B9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84E56D-4EE3-4C0E-A2A3-A109ECD77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FA5109-9422-4CA4-8D91-A55F3722F9A0}"/>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5" name="Footer Placeholder 4">
            <a:extLst>
              <a:ext uri="{FF2B5EF4-FFF2-40B4-BE49-F238E27FC236}">
                <a16:creationId xmlns:a16="http://schemas.microsoft.com/office/drawing/2014/main" id="{6BD6CE35-9E4C-49BB-AD05-F3CD716E96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9AB7E-E267-42A7-8E55-0C6D2D5638CF}"/>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48028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F706-322C-4D11-99EE-09E022B4A0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CB23F5-1B78-4658-BD43-C88F2CB050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071C1-F7E3-4CB7-84DA-52875434F4EA}"/>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5" name="Footer Placeholder 4">
            <a:extLst>
              <a:ext uri="{FF2B5EF4-FFF2-40B4-BE49-F238E27FC236}">
                <a16:creationId xmlns:a16="http://schemas.microsoft.com/office/drawing/2014/main" id="{E0BC4A6A-335D-4743-BA59-5252FDF7B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95FD9-B62C-435A-9A60-ACE7DE429CB5}"/>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326747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3A839-BA2F-4499-AC08-CAAAA05E91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598706-432B-4B3C-9716-A84A78546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3CE96-8AC9-459F-B6F6-6424037E663A}"/>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5" name="Footer Placeholder 4">
            <a:extLst>
              <a:ext uri="{FF2B5EF4-FFF2-40B4-BE49-F238E27FC236}">
                <a16:creationId xmlns:a16="http://schemas.microsoft.com/office/drawing/2014/main" id="{699463E1-EF28-40F1-AF7C-EBFC28AE3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0176-1CCD-4071-A735-31DC3D36E848}"/>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41623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AB379B-2CE6-4C70-8495-0862A3135944}" type="slidenum">
              <a:rPr lang="en-GB"/>
              <a:pPr>
                <a:defRPr/>
              </a:pPr>
              <a:t>‹#›</a:t>
            </a:fld>
            <a:endParaRPr lang="en-GB"/>
          </a:p>
        </p:txBody>
      </p:sp>
    </p:spTree>
    <p:extLst>
      <p:ext uri="{BB962C8B-B14F-4D97-AF65-F5344CB8AC3E}">
        <p14:creationId xmlns:p14="http://schemas.microsoft.com/office/powerpoint/2010/main" val="62881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6553-A1D8-4523-A7FB-6653E919E6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C4CD9D-0736-4981-971B-DE43CF1DAE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850137-AB84-4A26-AFC1-6984F2E81E10}"/>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5" name="Footer Placeholder 4">
            <a:extLst>
              <a:ext uri="{FF2B5EF4-FFF2-40B4-BE49-F238E27FC236}">
                <a16:creationId xmlns:a16="http://schemas.microsoft.com/office/drawing/2014/main" id="{FE5F5C84-A1CC-474D-9BF4-6E24D6842F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DF61B-A978-43B5-B144-C06160C1C717}"/>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352569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4066-985C-491B-92CE-666CB45F2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69EA8D-B995-4215-9166-3D62C36B0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7D57F-BC2C-4DAF-8353-77BA3F7F5E18}"/>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5" name="Footer Placeholder 4">
            <a:extLst>
              <a:ext uri="{FF2B5EF4-FFF2-40B4-BE49-F238E27FC236}">
                <a16:creationId xmlns:a16="http://schemas.microsoft.com/office/drawing/2014/main" id="{B5885606-8685-47D0-84FA-71E35FF57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6290D-AF26-4303-895B-55980E4D5569}"/>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61312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1327-0B0D-4D76-9095-66703B1D0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F17CA1-E67F-4F40-B0DA-5A5DC274F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E3F58-6573-4ACB-A3FA-518214A87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225CB-6D26-4FD2-B135-59D555D33906}"/>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6" name="Footer Placeholder 5">
            <a:extLst>
              <a:ext uri="{FF2B5EF4-FFF2-40B4-BE49-F238E27FC236}">
                <a16:creationId xmlns:a16="http://schemas.microsoft.com/office/drawing/2014/main" id="{F535B6D6-801C-45C0-AF38-54AC920384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E68588-84B8-4103-96C7-8F163C7E9A17}"/>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402175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6D5C-64B3-4F6A-847C-878C3B4434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B82CB2-FC1D-4802-92DE-94FC3CA75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EFF6B-6597-4C78-A279-10E1A8AB0D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25B5EF-BB60-412D-8394-A85F19675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01B4A-905E-4FD0-AE18-364D972D0A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A57A10-443A-4B72-B5CA-DB5ABE20B530}"/>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8" name="Footer Placeholder 7">
            <a:extLst>
              <a:ext uri="{FF2B5EF4-FFF2-40B4-BE49-F238E27FC236}">
                <a16:creationId xmlns:a16="http://schemas.microsoft.com/office/drawing/2014/main" id="{87E49805-9B3B-49EF-8F26-74C6B207A3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BBC2C2-2A5F-42BB-A39E-C938FAE880A0}"/>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3512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13B4-3193-4FC5-BC50-179D4EDDE7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87556A-D05D-496C-8DCB-39792737E010}"/>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4" name="Footer Placeholder 3">
            <a:extLst>
              <a:ext uri="{FF2B5EF4-FFF2-40B4-BE49-F238E27FC236}">
                <a16:creationId xmlns:a16="http://schemas.microsoft.com/office/drawing/2014/main" id="{8FBAF8C4-84D9-4451-8C5B-C45D5C6406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29D147-1A2C-4527-AAA6-B94F4BB226C5}"/>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1322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6381E-5F89-4C20-8C5B-BE1000530442}"/>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3" name="Footer Placeholder 2">
            <a:extLst>
              <a:ext uri="{FF2B5EF4-FFF2-40B4-BE49-F238E27FC236}">
                <a16:creationId xmlns:a16="http://schemas.microsoft.com/office/drawing/2014/main" id="{11CBC3E0-F52A-4141-A053-861DFEEA2A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86719B-C119-4B81-A145-1B401427BB35}"/>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117475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0DDF-3556-4F6B-8C17-9CF71E1C5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B866F4-8FCF-48EC-8A36-C16507C2C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772BE4-56B7-46B3-8573-C92A7F24C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6F599-FD83-4FED-859D-A7EF529E183C}"/>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6" name="Footer Placeholder 5">
            <a:extLst>
              <a:ext uri="{FF2B5EF4-FFF2-40B4-BE49-F238E27FC236}">
                <a16:creationId xmlns:a16="http://schemas.microsoft.com/office/drawing/2014/main" id="{7026AA60-63EB-4870-8F95-A156B5D280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F0C336-B499-4DB2-8F88-C65EC1DD989F}"/>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88032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A4F9-7BA3-44CF-BA5A-AF145F285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517F7F-BAF0-4767-A647-475E43C937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330E78-F591-4AB7-8C85-80399B87E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2A21F-C29F-4428-B405-148C5DAB3C5E}"/>
              </a:ext>
            </a:extLst>
          </p:cNvPr>
          <p:cNvSpPr>
            <a:spLocks noGrp="1"/>
          </p:cNvSpPr>
          <p:nvPr>
            <p:ph type="dt" sz="half" idx="10"/>
          </p:nvPr>
        </p:nvSpPr>
        <p:spPr/>
        <p:txBody>
          <a:bodyPr/>
          <a:lstStyle/>
          <a:p>
            <a:fld id="{05A62106-F200-46A7-ADED-9677590EA4C4}" type="datetimeFigureOut">
              <a:rPr lang="en-GB" smtClean="0"/>
              <a:t>09/07/2024</a:t>
            </a:fld>
            <a:endParaRPr lang="en-GB"/>
          </a:p>
        </p:txBody>
      </p:sp>
      <p:sp>
        <p:nvSpPr>
          <p:cNvPr id="6" name="Footer Placeholder 5">
            <a:extLst>
              <a:ext uri="{FF2B5EF4-FFF2-40B4-BE49-F238E27FC236}">
                <a16:creationId xmlns:a16="http://schemas.microsoft.com/office/drawing/2014/main" id="{5F341CCA-FFDD-43B2-816D-1D7F3B383C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4D2B91-9010-4F85-A2AB-85056DF0655B}"/>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248684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7A8F9C-C029-4892-85A5-DA0D207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F85FBF-E1A6-48F3-8C20-A2AA88013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35765-7546-4AE6-82E4-E03BDD654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62106-F200-46A7-ADED-9677590EA4C4}" type="datetimeFigureOut">
              <a:rPr lang="en-GB" smtClean="0"/>
              <a:t>09/07/2024</a:t>
            </a:fld>
            <a:endParaRPr lang="en-GB"/>
          </a:p>
        </p:txBody>
      </p:sp>
      <p:sp>
        <p:nvSpPr>
          <p:cNvPr id="5" name="Footer Placeholder 4">
            <a:extLst>
              <a:ext uri="{FF2B5EF4-FFF2-40B4-BE49-F238E27FC236}">
                <a16:creationId xmlns:a16="http://schemas.microsoft.com/office/drawing/2014/main" id="{51037F03-67F5-4FCD-9F15-92F6C8D2B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427314-6A6E-46AD-B1CA-FB4284F9B5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879D9-8910-4A7C-B65B-FC4B9135FC84}" type="slidenum">
              <a:rPr lang="en-GB" smtClean="0"/>
              <a:t>‹#›</a:t>
            </a:fld>
            <a:endParaRPr lang="en-GB"/>
          </a:p>
        </p:txBody>
      </p:sp>
    </p:spTree>
    <p:extLst>
      <p:ext uri="{BB962C8B-B14F-4D97-AF65-F5344CB8AC3E}">
        <p14:creationId xmlns:p14="http://schemas.microsoft.com/office/powerpoint/2010/main" val="2886889912"/>
      </p:ext>
    </p:extLst>
  </p:cSld>
  <p:clrMap bg1="lt1" tx1="dk1" bg2="lt2" tx2="dk2" accent1="accent1" accent2="accent2" accent3="accent3" accent4="accent4" accent5="accent5" accent6="accent6" hlink="hlink" folHlink="folHlink"/>
  <p:sldLayoutIdLst>
    <p:sldLayoutId id="2147483649" r:id="rId1"/>
    <p:sldLayoutId id="2147483817"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ctr"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defRPr sz="1867"/>
            </a:lvl1pPr>
          </a:lstStyle>
          <a:p>
            <a:pPr>
              <a:defRPr/>
            </a:pPr>
            <a:endParaRPr lang="en-GB"/>
          </a:p>
        </p:txBody>
      </p:sp>
      <p:sp>
        <p:nvSpPr>
          <p:cNvPr id="614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ctr">
              <a:defRPr sz="1867"/>
            </a:lvl1pPr>
          </a:lstStyle>
          <a:p>
            <a:pPr>
              <a:defRPr/>
            </a:pPr>
            <a:endParaRPr lang="en-GB"/>
          </a:p>
        </p:txBody>
      </p:sp>
      <p:sp>
        <p:nvSpPr>
          <p:cNvPr id="615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r">
              <a:defRPr sz="1867"/>
            </a:lvl1pPr>
          </a:lstStyle>
          <a:p>
            <a:pPr>
              <a:defRPr/>
            </a:pPr>
            <a:fld id="{815B1960-A717-426B-84C4-F633867732EC}" type="slidenum">
              <a:rPr lang="en-GB"/>
              <a:pPr>
                <a:defRPr/>
              </a:pPr>
              <a:t>‹#›</a:t>
            </a:fld>
            <a:endParaRPr lang="en-GB"/>
          </a:p>
        </p:txBody>
      </p:sp>
      <p:sp>
        <p:nvSpPr>
          <p:cNvPr id="3080" name="Rectangle 8"/>
          <p:cNvSpPr>
            <a:spLocks noChangeArrowheads="1"/>
          </p:cNvSpPr>
          <p:nvPr/>
        </p:nvSpPr>
        <p:spPr bwMode="auto">
          <a:xfrm>
            <a:off x="-25400" y="6673850"/>
            <a:ext cx="2308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800" b="1">
                <a:solidFill>
                  <a:srgbClr val="00B8EF"/>
                </a:solidFill>
                <a:cs typeface="Arial" charset="0"/>
              </a:rPr>
              <a:t>Registered Scottish Charity No: SC016092</a:t>
            </a:r>
            <a:endParaRPr lang="en-GB" altLang="en-US" sz="800">
              <a:solidFill>
                <a:srgbClr val="00B8EF"/>
              </a:solidFill>
            </a:endParaRPr>
          </a:p>
        </p:txBody>
      </p:sp>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218" y="6065673"/>
            <a:ext cx="4828116" cy="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776885" y="4677139"/>
            <a:ext cx="1824567" cy="1077383"/>
          </a:xfrm>
          <a:prstGeom prst="rect">
            <a:avLst/>
          </a:prstGeom>
        </p:spPr>
      </p:pic>
    </p:spTree>
  </p:cSld>
  <p:clrMap bg1="lt1" tx1="dk1" bg2="lt2" tx2="dk2" accent1="accent1" accent2="accent2" accent3="accent3" accent4="accent4" accent5="accent5" accent6="accent6" hlink="hlink" folHlink="folHlink"/>
  <p:sldLayoutIdLst>
    <p:sldLayoutId id="2147483816" r:id="rId1"/>
  </p:sldLayoutIdLst>
  <p:txStyles>
    <p:title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Midlothian@children1st.org.uk" TargetMode="External"/><Relationship Id="rId2" Type="http://schemas.microsoft.com/office/2018/10/relationships/comments" Target="../comments/modernComment_10C_452A271D.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16_BCCB10E.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8E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70F0E-5262-4F69-9AEE-678C8F0166AB}"/>
              </a:ext>
            </a:extLst>
          </p:cNvPr>
          <p:cNvSpPr txBox="1"/>
          <p:nvPr/>
        </p:nvSpPr>
        <p:spPr>
          <a:xfrm>
            <a:off x="433797" y="897542"/>
            <a:ext cx="10253608" cy="2000548"/>
          </a:xfrm>
          <a:prstGeom prst="rect">
            <a:avLst/>
          </a:prstGeom>
          <a:noFill/>
        </p:spPr>
        <p:txBody>
          <a:bodyPr wrap="square" rtlCol="0">
            <a:spAutoFit/>
          </a:bodyPr>
          <a:lstStyle/>
          <a:p>
            <a:r>
              <a:rPr lang="en-GB" sz="6000" b="1">
                <a:solidFill>
                  <a:schemeClr val="bg1"/>
                </a:solidFill>
                <a:latin typeface="GoodDog" panose="02000000000000000000" pitchFamily="50" charset="0"/>
              </a:rPr>
              <a:t>Project Worker</a:t>
            </a:r>
          </a:p>
          <a:p>
            <a:endParaRPr lang="en-GB" sz="3200" b="1">
              <a:solidFill>
                <a:schemeClr val="bg1"/>
              </a:solidFill>
              <a:latin typeface="GoodDog" panose="02000000000000000000" pitchFamily="50" charset="0"/>
            </a:endParaRPr>
          </a:p>
          <a:p>
            <a:r>
              <a:rPr lang="en-GB" sz="3200" b="1">
                <a:solidFill>
                  <a:schemeClr val="bg1"/>
                </a:solidFill>
                <a:latin typeface="GoodDog" panose="02000000000000000000" pitchFamily="50" charset="0"/>
              </a:rPr>
              <a:t>Information for candidates                                                                                   </a:t>
            </a:r>
            <a:endParaRPr lang="en-GB" sz="3600" b="1">
              <a:solidFill>
                <a:schemeClr val="bg1"/>
              </a:solidFill>
              <a:latin typeface="GoodDog" panose="02000000000000000000" pitchFamily="50" charset="0"/>
            </a:endParaRPr>
          </a:p>
        </p:txBody>
      </p:sp>
      <p:pic>
        <p:nvPicPr>
          <p:cNvPr id="6" name="Picture 5" descr="A picture containing text, businesscard&#10;&#10;Description automatically generated">
            <a:extLst>
              <a:ext uri="{FF2B5EF4-FFF2-40B4-BE49-F238E27FC236}">
                <a16:creationId xmlns:a16="http://schemas.microsoft.com/office/drawing/2014/main" id="{B1260111-437C-4311-8B24-CABD973BC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717" y="4753520"/>
            <a:ext cx="1994042" cy="1964241"/>
          </a:xfrm>
          <a:prstGeom prst="rect">
            <a:avLst/>
          </a:prstGeom>
        </p:spPr>
      </p:pic>
      <p:pic>
        <p:nvPicPr>
          <p:cNvPr id="8" name="Picture 7" descr="A picture containing text, envelope&#10;&#10;Description automatically generated">
            <a:extLst>
              <a:ext uri="{FF2B5EF4-FFF2-40B4-BE49-F238E27FC236}">
                <a16:creationId xmlns:a16="http://schemas.microsoft.com/office/drawing/2014/main" id="{0B4312F5-1385-422D-9478-169625743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5" y="4705565"/>
            <a:ext cx="2152435" cy="2152435"/>
          </a:xfrm>
          <a:prstGeom prst="rect">
            <a:avLst/>
          </a:prstGeom>
        </p:spPr>
      </p:pic>
      <p:pic>
        <p:nvPicPr>
          <p:cNvPr id="10" name="Picture 9" descr="Icon&#10;&#10;Description automatically generated">
            <a:extLst>
              <a:ext uri="{FF2B5EF4-FFF2-40B4-BE49-F238E27FC236}">
                <a16:creationId xmlns:a16="http://schemas.microsoft.com/office/drawing/2014/main" id="{73148F42-76E8-4819-83F6-F89ECB891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628" y="4819947"/>
            <a:ext cx="1897814" cy="1897814"/>
          </a:xfrm>
          <a:prstGeom prst="rect">
            <a:avLst/>
          </a:prstGeom>
        </p:spPr>
      </p:pic>
      <p:pic>
        <p:nvPicPr>
          <p:cNvPr id="13" name="Picture 12">
            <a:extLst>
              <a:ext uri="{FF2B5EF4-FFF2-40B4-BE49-F238E27FC236}">
                <a16:creationId xmlns:a16="http://schemas.microsoft.com/office/drawing/2014/main" id="{FA63654A-6EF6-41D6-ABCB-DDED1C61420C}"/>
              </a:ext>
            </a:extLst>
          </p:cNvPr>
          <p:cNvPicPr>
            <a:picLocks noChangeAspect="1"/>
          </p:cNvPicPr>
          <p:nvPr/>
        </p:nvPicPr>
        <p:blipFill>
          <a:blip r:embed="rId5"/>
          <a:stretch>
            <a:fillRect/>
          </a:stretch>
        </p:blipFill>
        <p:spPr>
          <a:xfrm>
            <a:off x="9297924" y="4960184"/>
            <a:ext cx="2507269" cy="1550914"/>
          </a:xfrm>
          <a:prstGeom prst="rect">
            <a:avLst/>
          </a:prstGeom>
        </p:spPr>
      </p:pic>
    </p:spTree>
    <p:extLst>
      <p:ext uri="{BB962C8B-B14F-4D97-AF65-F5344CB8AC3E}">
        <p14:creationId xmlns:p14="http://schemas.microsoft.com/office/powerpoint/2010/main" val="41404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41A338-E102-4A09-A1B1-1C752A52865F}"/>
              </a:ext>
            </a:extLst>
          </p:cNvPr>
          <p:cNvSpPr txBox="1"/>
          <p:nvPr/>
        </p:nvSpPr>
        <p:spPr>
          <a:xfrm>
            <a:off x="188359" y="0"/>
            <a:ext cx="5869970" cy="6494085"/>
          </a:xfrm>
          <a:prstGeom prst="rect">
            <a:avLst/>
          </a:prstGeom>
          <a:noFill/>
        </p:spPr>
        <p:txBody>
          <a:bodyPr wrap="square" lIns="91440" tIns="45720" rIns="91440" bIns="45720" rtlCol="0" anchor="t">
            <a:spAutoFit/>
          </a:bodyPr>
          <a:lstStyle/>
          <a:p>
            <a:endParaRPr lang="en-GB" sz="3200" b="1" dirty="0">
              <a:solidFill>
                <a:srgbClr val="6A2A89"/>
              </a:solidFill>
              <a:latin typeface="GoodDog" panose="02000000000000000000" pitchFamily="50" charset="0"/>
              <a:cs typeface="Arial" panose="020B0604020202020204" pitchFamily="34" charset="0"/>
            </a:endParaRPr>
          </a:p>
          <a:p>
            <a:r>
              <a:rPr lang="en-GB" sz="3200" b="1" dirty="0">
                <a:solidFill>
                  <a:srgbClr val="6A2A89"/>
                </a:solidFill>
                <a:latin typeface="GoodDog"/>
                <a:cs typeface="Arial"/>
              </a:rPr>
              <a:t>Hello from Us</a:t>
            </a:r>
          </a:p>
          <a:p>
            <a:endParaRPr lang="en-GB" sz="1100" b="1" dirty="0">
              <a:solidFill>
                <a:srgbClr val="6A2A89"/>
              </a:solidFill>
              <a:latin typeface="GoodDog" panose="02000000000000000000" pitchFamily="50" charset="0"/>
              <a:cs typeface="Arial" panose="020B0604020202020204" pitchFamily="34" charset="0"/>
            </a:endParaRPr>
          </a:p>
          <a:p>
            <a:r>
              <a:rPr lang="en-GB" dirty="0"/>
              <a:t>First of all, we are delighted that you are interested in joining our team at Children 1st. </a:t>
            </a:r>
            <a:endParaRPr lang="en-GB" dirty="0">
              <a:cs typeface="Calibri"/>
            </a:endParaRPr>
          </a:p>
          <a:p>
            <a:endParaRPr lang="en-GB" dirty="0">
              <a:cs typeface="Arial" panose="020B0604020202020204" pitchFamily="34" charset="0"/>
            </a:endParaRPr>
          </a:p>
          <a:p>
            <a:r>
              <a:rPr lang="en-GB" dirty="0">
                <a:cs typeface="Arial"/>
              </a:rPr>
              <a:t>We are really keen to have someone join us that shares Children 1</a:t>
            </a:r>
            <a:r>
              <a:rPr lang="en-GB" baseline="30000" dirty="0">
                <a:cs typeface="Arial"/>
              </a:rPr>
              <a:t>st</a:t>
            </a:r>
            <a:r>
              <a:rPr lang="en-GB" dirty="0">
                <a:cs typeface="Arial"/>
              </a:rPr>
              <a:t>’s values and who will help develop and progress our connection with children and their families in Midlothian.</a:t>
            </a:r>
          </a:p>
          <a:p>
            <a:endParaRPr lang="en-GB" dirty="0">
              <a:cs typeface="Arial" panose="020B0604020202020204" pitchFamily="34" charset="0"/>
            </a:endParaRPr>
          </a:p>
          <a:p>
            <a:r>
              <a:rPr lang="en-GB" dirty="0">
                <a:cs typeface="Arial"/>
              </a:rPr>
              <a:t>A key aspect of our family support is taking the time to build strong relationships with families, based on trust and gaining an understanding of what they need rather than what we can offer.  In Midlothian we are funded to support families impacted by parental substance use,  kinship care and  promoting positive mental health for both children young people and their parents.  We also offer financial wellbeing advice too, attending to the pressures families experience exacerbated by the impact of poverty.</a:t>
            </a:r>
          </a:p>
          <a:p>
            <a:endParaRPr lang="en-GB" dirty="0">
              <a:cs typeface="Arial" panose="020B0604020202020204" pitchFamily="34" charset="0"/>
            </a:endParaRPr>
          </a:p>
          <a:p>
            <a:endParaRPr lang="en-GB" sz="17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CFA7A9B-462D-4448-8618-10DF3F3F0899}"/>
              </a:ext>
            </a:extLst>
          </p:cNvPr>
          <p:cNvSpPr txBox="1"/>
          <p:nvPr/>
        </p:nvSpPr>
        <p:spPr>
          <a:xfrm>
            <a:off x="6133671" y="569386"/>
            <a:ext cx="5869970" cy="5355312"/>
          </a:xfrm>
          <a:prstGeom prst="rect">
            <a:avLst/>
          </a:prstGeom>
          <a:noFill/>
        </p:spPr>
        <p:txBody>
          <a:bodyPr wrap="square" lIns="91440" tIns="45720" rIns="91440" bIns="45720" rtlCol="0" anchor="t">
            <a:spAutoFit/>
          </a:bodyPr>
          <a:lstStyle/>
          <a:p>
            <a:endParaRPr lang="en-GB" dirty="0"/>
          </a:p>
          <a:p>
            <a:endParaRPr lang="en-GB" dirty="0">
              <a:cs typeface="Arial"/>
            </a:endParaRPr>
          </a:p>
          <a:p>
            <a:r>
              <a:rPr lang="en-GB" dirty="0">
                <a:cs typeface="Arial"/>
              </a:rPr>
              <a:t>We have strong links with partner agencies and have a community presence in different locations in Midlothian,  from which we offer individual and group based supports.</a:t>
            </a:r>
          </a:p>
          <a:p>
            <a:endParaRPr lang="en-GB" dirty="0"/>
          </a:p>
          <a:p>
            <a:endParaRPr lang="en-GB" dirty="0"/>
          </a:p>
          <a:p>
            <a:r>
              <a:rPr lang="en-GB" dirty="0"/>
              <a:t>If you are interested in hearing more about the role please feel free to get in touch:</a:t>
            </a:r>
            <a:endParaRPr lang="en-GB" dirty="0">
              <a:cs typeface="Calibri"/>
            </a:endParaRPr>
          </a:p>
          <a:p>
            <a:endParaRPr lang="en-GB" dirty="0"/>
          </a:p>
          <a:p>
            <a:r>
              <a:rPr lang="en-GB" sz="1800" b="1" dirty="0">
                <a:solidFill>
                  <a:srgbClr val="6A2A89"/>
                </a:solidFill>
                <a:latin typeface="GoodDog"/>
                <a:cs typeface="Arial"/>
              </a:rPr>
              <a:t>Midlothian </a:t>
            </a:r>
            <a:r>
              <a:rPr lang="en-GB" b="1" dirty="0">
                <a:solidFill>
                  <a:srgbClr val="6A2A89"/>
                </a:solidFill>
                <a:latin typeface="GoodDog"/>
                <a:cs typeface="Arial"/>
              </a:rPr>
              <a:t>Family Wellbeing Hub:</a:t>
            </a:r>
            <a:endParaRPr lang="en-GB" b="1" dirty="0">
              <a:solidFill>
                <a:srgbClr val="6A2A89"/>
              </a:solidFill>
              <a:latin typeface="GoodDog" panose="02000000000000000000" pitchFamily="50" charset="0"/>
              <a:cs typeface="Arial" panose="020B0604020202020204" pitchFamily="34" charset="0"/>
            </a:endParaRPr>
          </a:p>
          <a:p>
            <a:r>
              <a:rPr lang="en-GB">
                <a:hlinkClick r:id="rId3"/>
              </a:rPr>
              <a:t>Midlothian@children1st.org.uk</a:t>
            </a:r>
            <a:r>
              <a:rPr lang="en-GB"/>
              <a:t> </a:t>
            </a:r>
            <a:endParaRPr lang="en-GB" dirty="0"/>
          </a:p>
          <a:p>
            <a:endParaRPr lang="en-GB" dirty="0">
              <a:cs typeface="Calibri"/>
            </a:endParaRPr>
          </a:p>
          <a:p>
            <a:r>
              <a:rPr lang="en-GB" dirty="0">
                <a:cs typeface="Calibri"/>
              </a:rPr>
              <a:t>Or call 0131</a:t>
            </a:r>
            <a:r>
              <a:rPr lang="en-GB" dirty="0"/>
              <a:t> 6549540 and ask to speak with either Johnny or Lauren</a:t>
            </a:r>
            <a:endParaRPr lang="en-GB" dirty="0">
              <a:cs typeface="Calibri" panose="020F0502020204030204"/>
            </a:endParaRPr>
          </a:p>
          <a:p>
            <a:endParaRPr lang="en-GB" dirty="0">
              <a:cs typeface="Arial" panose="020B0604020202020204" pitchFamily="34" charset="0"/>
            </a:endParaRPr>
          </a:p>
          <a:p>
            <a:endParaRPr lang="en-GB" dirty="0">
              <a:cs typeface="Arial" panose="020B0604020202020204" pitchFamily="34" charset="0"/>
            </a:endParaRPr>
          </a:p>
          <a:p>
            <a:r>
              <a:rPr lang="en-GB" dirty="0">
                <a:cs typeface="Arial"/>
              </a:rPr>
              <a:t> 		</a:t>
            </a:r>
          </a:p>
        </p:txBody>
      </p:sp>
      <p:pic>
        <p:nvPicPr>
          <p:cNvPr id="5" name="Picture 4" descr="Logo&#10;&#10;Description automatically generated">
            <a:extLst>
              <a:ext uri="{FF2B5EF4-FFF2-40B4-BE49-F238E27FC236}">
                <a16:creationId xmlns:a16="http://schemas.microsoft.com/office/drawing/2014/main" id="{85F81900-5C82-4980-B312-79536AFED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701" y="4857861"/>
            <a:ext cx="1542940" cy="1542940"/>
          </a:xfrm>
          <a:prstGeom prst="rect">
            <a:avLst/>
          </a:prstGeom>
        </p:spPr>
      </p:pic>
    </p:spTree>
    <p:extLst>
      <p:ext uri="{BB962C8B-B14F-4D97-AF65-F5344CB8AC3E}">
        <p14:creationId xmlns:p14="http://schemas.microsoft.com/office/powerpoint/2010/main" val="116039042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0" y="0"/>
            <a:ext cx="4736387" cy="6858000"/>
          </a:xfrm>
          <a:prstGeom prst="rect">
            <a:avLst/>
          </a:prstGeom>
          <a:solidFill>
            <a:srgbClr val="00B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36DABA-B6CC-4D7C-B98C-0D2C784415D7}"/>
              </a:ext>
            </a:extLst>
          </p:cNvPr>
          <p:cNvSpPr txBox="1"/>
          <p:nvPr/>
        </p:nvSpPr>
        <p:spPr>
          <a:xfrm>
            <a:off x="119805" y="0"/>
            <a:ext cx="3327623" cy="1569660"/>
          </a:xfrm>
          <a:prstGeom prst="rect">
            <a:avLst/>
          </a:prstGeom>
          <a:noFill/>
        </p:spPr>
        <p:txBody>
          <a:bodyPr wrap="square" rtlCol="0">
            <a:spAutoFit/>
          </a:bodyPr>
          <a:lstStyle/>
          <a:p>
            <a:r>
              <a:rPr lang="en-GB" sz="4800" dirty="0">
                <a:solidFill>
                  <a:schemeClr val="bg1"/>
                </a:solidFill>
                <a:latin typeface="GoodDog" panose="02000000000000000000" pitchFamily="50" charset="0"/>
              </a:rPr>
              <a:t>About Children 1st</a:t>
            </a:r>
          </a:p>
        </p:txBody>
      </p:sp>
      <p:pic>
        <p:nvPicPr>
          <p:cNvPr id="21" name="Picture 20">
            <a:extLst>
              <a:ext uri="{FF2B5EF4-FFF2-40B4-BE49-F238E27FC236}">
                <a16:creationId xmlns:a16="http://schemas.microsoft.com/office/drawing/2014/main" id="{686332D1-40A3-4430-A4E8-F514AE68E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30" y="5439311"/>
            <a:ext cx="1664413" cy="1664413"/>
          </a:xfrm>
          <a:prstGeom prst="rect">
            <a:avLst/>
          </a:prstGeom>
        </p:spPr>
      </p:pic>
      <p:pic>
        <p:nvPicPr>
          <p:cNvPr id="6" name="Picture 5" descr="Shape&#10;&#10;Description automatically generated">
            <a:extLst>
              <a:ext uri="{FF2B5EF4-FFF2-40B4-BE49-F238E27FC236}">
                <a16:creationId xmlns:a16="http://schemas.microsoft.com/office/drawing/2014/main" id="{4C45333A-6882-4DE0-A371-518AE5D1F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041902"/>
            <a:ext cx="1301393" cy="1387098"/>
          </a:xfrm>
          <a:prstGeom prst="rect">
            <a:avLst/>
          </a:prstGeom>
        </p:spPr>
      </p:pic>
      <p:sp>
        <p:nvSpPr>
          <p:cNvPr id="7" name="TextBox 6">
            <a:extLst>
              <a:ext uri="{FF2B5EF4-FFF2-40B4-BE49-F238E27FC236}">
                <a16:creationId xmlns:a16="http://schemas.microsoft.com/office/drawing/2014/main" id="{3AC3C3E3-D1E6-4F71-BD0A-A651A9FDD502}"/>
              </a:ext>
            </a:extLst>
          </p:cNvPr>
          <p:cNvSpPr txBox="1"/>
          <p:nvPr/>
        </p:nvSpPr>
        <p:spPr>
          <a:xfrm>
            <a:off x="5335163" y="141599"/>
            <a:ext cx="6210728" cy="861774"/>
          </a:xfrm>
          <a:prstGeom prst="rect">
            <a:avLst/>
          </a:prstGeom>
          <a:noFill/>
        </p:spPr>
        <p:txBody>
          <a:bodyPr wrap="square">
            <a:spAutoFit/>
          </a:bodyPr>
          <a:lstStyle/>
          <a:p>
            <a:pPr algn="l"/>
            <a:endParaRPr lang="en-GB" sz="3200" b="1" i="0">
              <a:solidFill>
                <a:srgbClr val="00B8EF"/>
              </a:solidFill>
              <a:effectLst/>
              <a:latin typeface="GoodDog" panose="02000000000000000000"/>
            </a:endParaRPr>
          </a:p>
          <a:p>
            <a:pPr algn="l"/>
            <a:endParaRPr lang="en-GB" b="1" i="0">
              <a:solidFill>
                <a:srgbClr val="00B8EF"/>
              </a:solidFill>
              <a:effectLst/>
              <a:latin typeface="GoodDog" panose="02000000000000000000"/>
            </a:endParaRPr>
          </a:p>
        </p:txBody>
      </p:sp>
      <p:pic>
        <p:nvPicPr>
          <p:cNvPr id="3" name="Picture 2">
            <a:extLst>
              <a:ext uri="{FF2B5EF4-FFF2-40B4-BE49-F238E27FC236}">
                <a16:creationId xmlns:a16="http://schemas.microsoft.com/office/drawing/2014/main" id="{5F00C9FA-A8DE-A45A-EE6A-A96E5B982AA3}"/>
              </a:ext>
            </a:extLst>
          </p:cNvPr>
          <p:cNvPicPr>
            <a:picLocks noChangeAspect="1"/>
          </p:cNvPicPr>
          <p:nvPr/>
        </p:nvPicPr>
        <p:blipFill>
          <a:blip r:embed="rId4"/>
          <a:stretch>
            <a:fillRect/>
          </a:stretch>
        </p:blipFill>
        <p:spPr>
          <a:xfrm>
            <a:off x="5335163" y="647803"/>
            <a:ext cx="5284353" cy="5623714"/>
          </a:xfrm>
          <a:prstGeom prst="rect">
            <a:avLst/>
          </a:prstGeom>
        </p:spPr>
      </p:pic>
    </p:spTree>
    <p:extLst>
      <p:ext uri="{BB962C8B-B14F-4D97-AF65-F5344CB8AC3E}">
        <p14:creationId xmlns:p14="http://schemas.microsoft.com/office/powerpoint/2010/main" val="7743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1" y="0"/>
            <a:ext cx="4736387" cy="6858000"/>
          </a:xfrm>
          <a:prstGeom prst="rect">
            <a:avLst/>
          </a:prstGeom>
          <a:solidFill>
            <a:srgbClr val="6A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63B2A22-352C-453B-95D1-7774A45DB91F}"/>
              </a:ext>
            </a:extLst>
          </p:cNvPr>
          <p:cNvSpPr txBox="1"/>
          <p:nvPr/>
        </p:nvSpPr>
        <p:spPr>
          <a:xfrm>
            <a:off x="281718" y="156637"/>
            <a:ext cx="4061714" cy="1200329"/>
          </a:xfrm>
          <a:prstGeom prst="rect">
            <a:avLst/>
          </a:prstGeom>
          <a:noFill/>
        </p:spPr>
        <p:txBody>
          <a:bodyPr wrap="square" rtlCol="0">
            <a:spAutoFit/>
          </a:bodyPr>
          <a:lstStyle/>
          <a:p>
            <a:endParaRPr lang="en-GB">
              <a:solidFill>
                <a:schemeClr val="bg1"/>
              </a:solidFill>
            </a:endParaRPr>
          </a:p>
          <a:p>
            <a:r>
              <a:rPr lang="en-GB" sz="5400">
                <a:solidFill>
                  <a:schemeClr val="bg1"/>
                </a:solidFill>
                <a:latin typeface="GoodDog" panose="02000000000000000000" pitchFamily="50" charset="0"/>
              </a:rPr>
              <a:t>The Team</a:t>
            </a:r>
          </a:p>
        </p:txBody>
      </p:sp>
      <p:sp>
        <p:nvSpPr>
          <p:cNvPr id="6" name="TextBox 5">
            <a:extLst>
              <a:ext uri="{FF2B5EF4-FFF2-40B4-BE49-F238E27FC236}">
                <a16:creationId xmlns:a16="http://schemas.microsoft.com/office/drawing/2014/main" id="{4AECA704-3BBC-468A-ADA2-022AFB2729AE}"/>
              </a:ext>
            </a:extLst>
          </p:cNvPr>
          <p:cNvSpPr txBox="1"/>
          <p:nvPr/>
        </p:nvSpPr>
        <p:spPr>
          <a:xfrm>
            <a:off x="5126962" y="756801"/>
            <a:ext cx="6097712" cy="5150128"/>
          </a:xfrm>
          <a:prstGeom prst="rect">
            <a:avLst/>
          </a:prstGeom>
          <a:noFill/>
        </p:spPr>
        <p:txBody>
          <a:bodyPr wrap="square" lIns="91440" tIns="45720" rIns="91440" bIns="45720" anchor="t">
            <a:spAutoFit/>
          </a:bodyPr>
          <a:lstStyle/>
          <a:p>
            <a:r>
              <a:rPr lang="en-GB" sz="4400" b="1" dirty="0">
                <a:solidFill>
                  <a:srgbClr val="7030A0"/>
                </a:solidFill>
                <a:latin typeface="GoodDog" panose="02000000000000000000"/>
                <a:ea typeface="Times New Roman" panose="02020603050405020304" pitchFamily="18" charset="0"/>
                <a:cs typeface="Times New Roman"/>
              </a:rPr>
              <a:t>Midlothian Family Wellbeing Hub</a:t>
            </a:r>
            <a:endParaRPr lang="en-GB" sz="4400" b="1" dirty="0">
              <a:solidFill>
                <a:srgbClr val="7030A0"/>
              </a:solidFill>
              <a:effectLst/>
              <a:latin typeface="GoodDog" panose="02000000000000000000"/>
              <a:ea typeface="Times New Roman" panose="02020603050405020304" pitchFamily="18" charset="0"/>
              <a:cs typeface="Times New Roman"/>
            </a:endParaRPr>
          </a:p>
          <a:p>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25"/>
              </a:spcAft>
            </a:pPr>
            <a:r>
              <a:rPr lang="en-GB" dirty="0">
                <a:latin typeface="Calibri"/>
                <a:ea typeface="Calibri" panose="020F0502020204030204" pitchFamily="34" charset="0"/>
                <a:cs typeface="Calibri"/>
              </a:rPr>
              <a:t>Y</a:t>
            </a:r>
            <a:r>
              <a:rPr lang="en-GB" sz="1800" dirty="0">
                <a:effectLst/>
                <a:latin typeface="Calibri"/>
                <a:ea typeface="Calibri" panose="020F0502020204030204" pitchFamily="34" charset="0"/>
                <a:cs typeface="Calibri"/>
              </a:rPr>
              <a:t>ou will be joining our small but enthusiastic team which is made up of </a:t>
            </a:r>
            <a:r>
              <a:rPr lang="en-GB" dirty="0">
                <a:latin typeface="Calibri"/>
                <a:ea typeface="Calibri" panose="020F0502020204030204" pitchFamily="34" charset="0"/>
                <a:cs typeface="Calibri"/>
              </a:rPr>
              <a:t>a 5 other </a:t>
            </a:r>
            <a:r>
              <a:rPr lang="en-GB" sz="1800" dirty="0">
                <a:effectLst/>
                <a:latin typeface="Calibri"/>
                <a:ea typeface="Calibri" panose="020F0502020204030204" pitchFamily="34" charset="0"/>
                <a:cs typeface="Calibri"/>
              </a:rPr>
              <a:t>project workers, peer support workers, a financial wellbeing advisor, administrator, peer volunteers, sessional workers</a:t>
            </a:r>
            <a:r>
              <a:rPr lang="en-GB" dirty="0">
                <a:latin typeface="Calibri"/>
                <a:ea typeface="Calibri" panose="020F0502020204030204" pitchFamily="34" charset="0"/>
                <a:cs typeface="Calibri"/>
              </a:rPr>
              <a:t>, team leader and</a:t>
            </a:r>
            <a:r>
              <a:rPr lang="en-GB" sz="1800" dirty="0">
                <a:effectLst/>
                <a:latin typeface="Calibri"/>
                <a:ea typeface="Calibri" panose="020F0502020204030204" pitchFamily="34" charset="0"/>
                <a:cs typeface="Calibri"/>
              </a:rPr>
              <a:t> the service manager.</a:t>
            </a:r>
            <a:r>
              <a:rPr lang="en-GB" dirty="0">
                <a:latin typeface="Calibri"/>
                <a:ea typeface="Calibri" panose="020F0502020204030204" pitchFamily="34" charset="0"/>
                <a:cs typeface="Calibri"/>
              </a:rPr>
              <a:t> </a:t>
            </a:r>
            <a:r>
              <a:rPr lang="en-GB" sz="1800" dirty="0">
                <a:effectLst/>
                <a:latin typeface="Calibri"/>
                <a:ea typeface="Calibri" panose="020F0502020204030204" pitchFamily="34" charset="0"/>
                <a:cs typeface="Calibri"/>
              </a:rPr>
              <a:t> We also provide placements for social work students.</a:t>
            </a:r>
          </a:p>
          <a:p>
            <a:pPr algn="just"/>
            <a:r>
              <a:rPr lang="en-GB" sz="1800" dirty="0">
                <a:effectLst/>
                <a:latin typeface="Calibri"/>
                <a:ea typeface="Calibri" panose="020F0502020204030204" pitchFamily="34" charset="0"/>
                <a:cs typeface="Calibri"/>
              </a:rPr>
              <a:t>We work alongside families primarily impacted by parental substance use, taking a systemic whole family approach to understanding the challenges that they experience.</a:t>
            </a:r>
            <a:r>
              <a:rPr lang="en-GB" dirty="0">
                <a:latin typeface="Calibri"/>
                <a:ea typeface="Calibri" panose="020F0502020204030204" pitchFamily="34" charset="0"/>
                <a:cs typeface="Calibri"/>
              </a:rPr>
              <a:t> </a:t>
            </a:r>
            <a:r>
              <a:rPr lang="en-GB" sz="1800" dirty="0">
                <a:effectLst/>
                <a:latin typeface="Calibri"/>
                <a:ea typeface="Calibri" panose="020F0502020204030204" pitchFamily="34" charset="0"/>
                <a:cs typeface="Calibri"/>
              </a:rPr>
              <a:t> Our practice is trauma informed, relational and founded on compassion and respect for the families we support.</a:t>
            </a:r>
            <a:r>
              <a:rPr lang="en-GB" dirty="0">
                <a:latin typeface="Calibri"/>
                <a:ea typeface="Calibri" panose="020F0502020204030204" pitchFamily="34" charset="0"/>
                <a:cs typeface="Calibri"/>
              </a:rPr>
              <a:t> </a:t>
            </a:r>
            <a:r>
              <a:rPr lang="en-GB" sz="1800" dirty="0">
                <a:effectLst/>
                <a:latin typeface="Calibri"/>
                <a:ea typeface="Calibri" panose="020F0502020204030204" pitchFamily="34" charset="0"/>
                <a:cs typeface="Calibri"/>
              </a:rPr>
              <a:t> We are creative, committed and flexible in our approach.</a:t>
            </a:r>
          </a:p>
          <a:p>
            <a:pPr algn="just"/>
            <a:endParaRPr lang="en-GB" sz="1800">
              <a:effectLst/>
              <a:latin typeface="Calibri" panose="020F0502020204030204" pitchFamily="34" charset="0"/>
              <a:ea typeface="Calibri" panose="020F0502020204030204" pitchFamily="34" charset="0"/>
            </a:endParaRPr>
          </a:p>
        </p:txBody>
      </p:sp>
      <p:pic>
        <p:nvPicPr>
          <p:cNvPr id="7" name="Picture 6" descr="Logo&#10;&#10;Description automatically generated">
            <a:extLst>
              <a:ext uri="{FF2B5EF4-FFF2-40B4-BE49-F238E27FC236}">
                <a16:creationId xmlns:a16="http://schemas.microsoft.com/office/drawing/2014/main" id="{9EF2A2CA-BD40-4BCF-A761-ED40DB823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841" y="295425"/>
            <a:ext cx="1061541" cy="1061541"/>
          </a:xfrm>
          <a:prstGeom prst="rect">
            <a:avLst/>
          </a:prstGeom>
        </p:spPr>
      </p:pic>
    </p:spTree>
    <p:extLst>
      <p:ext uri="{BB962C8B-B14F-4D97-AF65-F5344CB8AC3E}">
        <p14:creationId xmlns:p14="http://schemas.microsoft.com/office/powerpoint/2010/main" val="51507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2CB8C7-0827-7741-5C1F-7F5D5051764A}"/>
              </a:ext>
            </a:extLst>
          </p:cNvPr>
          <p:cNvSpPr>
            <a:spLocks noGrp="1"/>
          </p:cNvSpPr>
          <p:nvPr>
            <p:ph type="body" idx="1"/>
          </p:nvPr>
        </p:nvSpPr>
        <p:spPr>
          <a:xfrm>
            <a:off x="5354955" y="749799"/>
            <a:ext cx="5998840" cy="5384301"/>
          </a:xfrm>
          <a:noFill/>
        </p:spPr>
        <p:txBody>
          <a:bodyPr vert="horz" lIns="91440" tIns="45720" rIns="91440" bIns="45720" rtlCol="0">
            <a:normAutofit/>
          </a:bodyPr>
          <a:lstStyle/>
          <a:p>
            <a:endParaRPr lang="en-US" sz="800" dirty="0">
              <a:solidFill>
                <a:schemeClr val="tx1"/>
              </a:solidFill>
            </a:endParaRPr>
          </a:p>
          <a:p>
            <a:r>
              <a:rPr lang="en-US" sz="1800" dirty="0">
                <a:solidFill>
                  <a:schemeClr val="tx1"/>
                </a:solidFill>
              </a:rPr>
              <a:t>We have 4 positions available, connected to both existing and new funding enabling us to increase our capacity to support kinship families impacted by parental substance use as well as families experiencing poor mental health.</a:t>
            </a:r>
          </a:p>
          <a:p>
            <a:endParaRPr lang="en-US" sz="1800" dirty="0">
              <a:solidFill>
                <a:schemeClr val="tx1"/>
              </a:solidFill>
            </a:endParaRPr>
          </a:p>
          <a:p>
            <a:r>
              <a:rPr lang="en-US" sz="1800" dirty="0">
                <a:solidFill>
                  <a:schemeClr val="tx1"/>
                </a:solidFill>
              </a:rPr>
              <a:t>Project workers will support families across all funding areas, offering flexible, dynamic support.  This will include:</a:t>
            </a:r>
          </a:p>
          <a:p>
            <a:pPr marL="285750" indent="-285750">
              <a:buFont typeface="Arial" panose="020B0604020202020204" pitchFamily="34" charset="0"/>
              <a:buChar char="•"/>
            </a:pPr>
            <a:r>
              <a:rPr lang="en-US" sz="1800" dirty="0">
                <a:solidFill>
                  <a:schemeClr val="tx1"/>
                </a:solidFill>
              </a:rPr>
              <a:t>Individual support to children, young people and their parents</a:t>
            </a:r>
          </a:p>
          <a:p>
            <a:pPr marL="285750" indent="-285750">
              <a:buFont typeface="Arial" panose="020B0604020202020204" pitchFamily="34" charset="0"/>
              <a:buChar char="•"/>
            </a:pPr>
            <a:r>
              <a:rPr lang="en-US" sz="1800" dirty="0">
                <a:solidFill>
                  <a:schemeClr val="tx1"/>
                </a:solidFill>
              </a:rPr>
              <a:t>Whole family, systemic approach</a:t>
            </a:r>
          </a:p>
          <a:p>
            <a:pPr marL="285750" indent="-285750">
              <a:buFont typeface="Arial" panose="020B0604020202020204" pitchFamily="34" charset="0"/>
              <a:buChar char="•"/>
            </a:pPr>
            <a:r>
              <a:rPr lang="en-US" sz="1800" dirty="0">
                <a:solidFill>
                  <a:schemeClr val="tx1"/>
                </a:solidFill>
              </a:rPr>
              <a:t>Group work for young people</a:t>
            </a:r>
          </a:p>
          <a:p>
            <a:pPr marL="285750" indent="-285750">
              <a:buFont typeface="Arial" panose="020B0604020202020204" pitchFamily="34" charset="0"/>
              <a:buChar char="•"/>
            </a:pPr>
            <a:r>
              <a:rPr lang="en-US" sz="1800" dirty="0">
                <a:solidFill>
                  <a:schemeClr val="tx1"/>
                </a:solidFill>
              </a:rPr>
              <a:t>Activity based support for families</a:t>
            </a:r>
          </a:p>
        </p:txBody>
      </p:sp>
      <p:sp>
        <p:nvSpPr>
          <p:cNvPr id="6" name="TextBox 5">
            <a:extLst>
              <a:ext uri="{FF2B5EF4-FFF2-40B4-BE49-F238E27FC236}">
                <a16:creationId xmlns:a16="http://schemas.microsoft.com/office/drawing/2014/main" id="{161283F2-C1D2-6FA5-3985-9F138F7CEA7B}"/>
              </a:ext>
            </a:extLst>
          </p:cNvPr>
          <p:cNvSpPr txBox="1"/>
          <p:nvPr/>
        </p:nvSpPr>
        <p:spPr>
          <a:xfrm>
            <a:off x="234246" y="380467"/>
            <a:ext cx="4202287" cy="369332"/>
          </a:xfrm>
          <a:prstGeom prst="rect">
            <a:avLst/>
          </a:prstGeom>
          <a:noFill/>
        </p:spPr>
        <p:txBody>
          <a:bodyPr wrap="square">
            <a:spAutoFit/>
          </a:bodyPr>
          <a:lstStyle/>
          <a:p>
            <a:r>
              <a:rPr lang="en-GB" dirty="0">
                <a:solidFill>
                  <a:schemeClr val="bg1"/>
                </a:solidFill>
              </a:rPr>
              <a:t>What roles are available?</a:t>
            </a:r>
          </a:p>
        </p:txBody>
      </p:sp>
      <p:sp>
        <p:nvSpPr>
          <p:cNvPr id="7" name="Rectangle 6">
            <a:extLst>
              <a:ext uri="{FF2B5EF4-FFF2-40B4-BE49-F238E27FC236}">
                <a16:creationId xmlns:a16="http://schemas.microsoft.com/office/drawing/2014/main" id="{1B73B8C4-C926-7175-2D89-FA281439D80D}"/>
              </a:ext>
            </a:extLst>
          </p:cNvPr>
          <p:cNvSpPr/>
          <p:nvPr/>
        </p:nvSpPr>
        <p:spPr>
          <a:xfrm>
            <a:off x="-1" y="0"/>
            <a:ext cx="4784371" cy="6858000"/>
          </a:xfrm>
          <a:prstGeom prst="rect">
            <a:avLst/>
          </a:prstGeom>
          <a:solidFill>
            <a:srgbClr val="00B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What opportunities are available?</a:t>
            </a:r>
          </a:p>
        </p:txBody>
      </p:sp>
    </p:spTree>
    <p:extLst>
      <p:ext uri="{BB962C8B-B14F-4D97-AF65-F5344CB8AC3E}">
        <p14:creationId xmlns:p14="http://schemas.microsoft.com/office/powerpoint/2010/main" val="13610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1" y="10274"/>
            <a:ext cx="4736387" cy="6858000"/>
          </a:xfrm>
          <a:prstGeom prst="rect">
            <a:avLst/>
          </a:prstGeom>
          <a:solidFill>
            <a:srgbClr val="00B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63B2A22-352C-453B-95D1-7774A45DB91F}"/>
              </a:ext>
            </a:extLst>
          </p:cNvPr>
          <p:cNvSpPr txBox="1"/>
          <p:nvPr/>
        </p:nvSpPr>
        <p:spPr>
          <a:xfrm>
            <a:off x="0" y="22954"/>
            <a:ext cx="4061714" cy="6647974"/>
          </a:xfrm>
          <a:prstGeom prst="rect">
            <a:avLst/>
          </a:prstGeom>
          <a:noFill/>
        </p:spPr>
        <p:txBody>
          <a:bodyPr wrap="square" rtlCol="0">
            <a:spAutoFit/>
          </a:bodyPr>
          <a:lstStyle/>
          <a:p>
            <a:r>
              <a:rPr lang="en-GB" sz="3200">
                <a:solidFill>
                  <a:schemeClr val="bg1"/>
                </a:solidFill>
                <a:latin typeface="GoodDog" panose="02000000000000000000" pitchFamily="50" charset="0"/>
              </a:rPr>
              <a:t>What does being a project worker with Children 1</a:t>
            </a:r>
            <a:r>
              <a:rPr lang="en-GB" sz="3200" baseline="30000">
                <a:solidFill>
                  <a:schemeClr val="bg1"/>
                </a:solidFill>
                <a:latin typeface="GoodDog" panose="02000000000000000000" pitchFamily="50" charset="0"/>
              </a:rPr>
              <a:t>st</a:t>
            </a:r>
            <a:r>
              <a:rPr lang="en-GB" sz="3200">
                <a:solidFill>
                  <a:schemeClr val="bg1"/>
                </a:solidFill>
                <a:latin typeface="GoodDog" panose="02000000000000000000" pitchFamily="50" charset="0"/>
              </a:rPr>
              <a:t> look like?</a:t>
            </a:r>
          </a:p>
          <a:p>
            <a:endParaRPr lang="en-GB" sz="5400">
              <a:solidFill>
                <a:schemeClr val="bg1"/>
              </a:solidFill>
              <a:latin typeface="GoodDog" panose="02000000000000000000" pitchFamily="50" charset="0"/>
            </a:endParaRPr>
          </a:p>
          <a:p>
            <a:endParaRPr lang="en-GB" sz="5400">
              <a:solidFill>
                <a:schemeClr val="bg1"/>
              </a:solidFill>
              <a:latin typeface="GoodDog" panose="02000000000000000000" pitchFamily="50" charset="0"/>
            </a:endParaRPr>
          </a:p>
          <a:p>
            <a:endParaRPr lang="en-GB" sz="5400">
              <a:solidFill>
                <a:schemeClr val="bg1"/>
              </a:solidFill>
              <a:latin typeface="GoodDog" panose="02000000000000000000" pitchFamily="50" charset="0"/>
            </a:endParaRPr>
          </a:p>
          <a:p>
            <a:r>
              <a:rPr lang="en-GB" sz="2400">
                <a:solidFill>
                  <a:schemeClr val="bg1"/>
                </a:solidFill>
                <a:latin typeface="GoodDog" panose="02000000000000000000" pitchFamily="50" charset="0"/>
              </a:rPr>
              <a:t>(You will find much more information about the requirements needed for the role within the job description and person specification so be sure to give that a read over before applying!)</a:t>
            </a:r>
          </a:p>
        </p:txBody>
      </p:sp>
      <p:pic>
        <p:nvPicPr>
          <p:cNvPr id="10" name="Picture 9" descr="Shape&#10;&#10;Description automatically generated">
            <a:extLst>
              <a:ext uri="{FF2B5EF4-FFF2-40B4-BE49-F238E27FC236}">
                <a16:creationId xmlns:a16="http://schemas.microsoft.com/office/drawing/2014/main" id="{9DD6A334-5C4D-4753-B628-DA939894A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53223" flipH="1">
            <a:off x="8718571" y="3460208"/>
            <a:ext cx="3613079" cy="3851022"/>
          </a:xfrm>
          <a:prstGeom prst="rect">
            <a:avLst/>
          </a:prstGeom>
        </p:spPr>
      </p:pic>
      <p:sp>
        <p:nvSpPr>
          <p:cNvPr id="8" name="TextBox 7">
            <a:extLst>
              <a:ext uri="{FF2B5EF4-FFF2-40B4-BE49-F238E27FC236}">
                <a16:creationId xmlns:a16="http://schemas.microsoft.com/office/drawing/2014/main" id="{15D271C3-A5B9-417F-894E-C00973288A0B}"/>
              </a:ext>
            </a:extLst>
          </p:cNvPr>
          <p:cNvSpPr txBox="1"/>
          <p:nvPr/>
        </p:nvSpPr>
        <p:spPr>
          <a:xfrm>
            <a:off x="4736386" y="22954"/>
            <a:ext cx="6595915" cy="5909310"/>
          </a:xfrm>
          <a:prstGeom prst="rect">
            <a:avLst/>
          </a:prstGeom>
          <a:noFill/>
        </p:spPr>
        <p:txBody>
          <a:bodyPr wrap="square" lIns="91440" tIns="45720" rIns="91440" bIns="45720" anchor="t">
            <a:spAutoFit/>
          </a:bodyPr>
          <a:lstStyle/>
          <a:p>
            <a:endParaRPr lang="en-GB" sz="1800" b="1">
              <a:solidFill>
                <a:srgbClr val="7030A0"/>
              </a:solidFill>
              <a:effectLst/>
              <a:latin typeface="GoodDog" panose="02000000000000000000"/>
              <a:ea typeface="Times New Roman" panose="02020603050405020304" pitchFamily="18" charset="0"/>
              <a:cs typeface="Times New Roman" panose="02020603050405020304" pitchFamily="18" charset="0"/>
            </a:endParaRPr>
          </a:p>
          <a:p>
            <a:pPr lvl="0"/>
            <a:r>
              <a:rPr lang="en-GB">
                <a:solidFill>
                  <a:srgbClr val="7030A0"/>
                </a:solidFill>
                <a:latin typeface="GoodDog" panose="02000000000000000000"/>
                <a:ea typeface="Times New Roman" panose="02020603050405020304" pitchFamily="18" charset="0"/>
                <a:cs typeface="Times New Roman"/>
              </a:rPr>
              <a:t>You will:</a:t>
            </a:r>
            <a:endParaRPr lang="en-GB">
              <a:solidFill>
                <a:srgbClr val="7030A0"/>
              </a:solidFill>
              <a:effectLst/>
              <a:latin typeface="GoodDog" panose="02000000000000000000"/>
              <a:ea typeface="Times New Roman" panose="02020603050405020304" pitchFamily="18" charset="0"/>
              <a:cs typeface="Times New Roman"/>
            </a:endParaRPr>
          </a:p>
          <a:p>
            <a:pPr marL="342900" lvl="0" indent="-342900">
              <a:buFont typeface="Symbol" panose="05050102010706020507" pitchFamily="18" charset="2"/>
              <a:buChar char=""/>
            </a:pPr>
            <a:endParaRPr lang="en-GB">
              <a:latin typeface="GoodDog" panose="0200000000000000000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Build relationships with families based on trust – ensuring that we get to know </a:t>
            </a:r>
            <a:r>
              <a:rPr lang="en-GB">
                <a:latin typeface="GoodDog" panose="02000000000000000000"/>
                <a:ea typeface="Times New Roman" panose="02020603050405020304" pitchFamily="18" charset="0"/>
                <a:cs typeface="Times New Roman"/>
              </a:rPr>
              <a:t>them individually and as a whole family</a:t>
            </a:r>
            <a:endParaRPr lang="en-GB">
              <a:effectLst/>
              <a:latin typeface="GoodDog" panose="02000000000000000000"/>
              <a:ea typeface="Times New Roman" panose="02020603050405020304" pitchFamily="18" charset="0"/>
              <a:cs typeface="Times New Roman"/>
            </a:endParaRP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alongside families to develop plans based on their hopes</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in partnership with families and partner agencies to achieve meaningful progress</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Support family activity and group sessions</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Joint approach with peer workers to support parents into recovery orientated supports</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creatively with children and parents to understand the impact of trauma and support children to have a voice</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Work systemically with families to support stronger family relationships</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within a children rights based approach</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Work flexibly, within our community based settings to support earlier connection with the service</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with our financial wellbeing advisor to alleviate the impact of poverty</a:t>
            </a:r>
            <a:endParaRPr lang="en-GB">
              <a:effectLst/>
              <a:latin typeface="GoodDog" panose="02000000000000000000"/>
              <a:ea typeface="Times New Roman" panose="02020603050405020304" pitchFamily="18" charset="0"/>
              <a:cs typeface="Times New Roman"/>
            </a:endParaRPr>
          </a:p>
          <a:p>
            <a:pPr marL="342900" lvl="0" indent="-342900">
              <a:buFont typeface="Symbol" panose="05050102010706020507" pitchFamily="18" charset="2"/>
              <a:buChar char=""/>
            </a:pPr>
            <a:endParaRPr lang="en-GB" sz="1800">
              <a:effectLst/>
              <a:latin typeface="GoodDog" panose="020000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6404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0" y="0"/>
            <a:ext cx="3228622" cy="6858000"/>
          </a:xfrm>
          <a:prstGeom prst="rect">
            <a:avLst/>
          </a:prstGeom>
          <a:solidFill>
            <a:srgbClr val="6A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36DABA-B6CC-4D7C-B98C-0D2C784415D7}"/>
              </a:ext>
            </a:extLst>
          </p:cNvPr>
          <p:cNvSpPr txBox="1"/>
          <p:nvPr/>
        </p:nvSpPr>
        <p:spPr>
          <a:xfrm>
            <a:off x="317648" y="1496316"/>
            <a:ext cx="2910974" cy="4247317"/>
          </a:xfrm>
          <a:prstGeom prst="rect">
            <a:avLst/>
          </a:prstGeom>
          <a:noFill/>
        </p:spPr>
        <p:txBody>
          <a:bodyPr wrap="square" rtlCol="0">
            <a:spAutoFit/>
          </a:bodyPr>
          <a:lstStyle/>
          <a:p>
            <a:pPr algn="ctr"/>
            <a:r>
              <a:rPr lang="en-GB" sz="5400">
                <a:solidFill>
                  <a:schemeClr val="bg1"/>
                </a:solidFill>
                <a:latin typeface="GoodDog" panose="02000000000000000000" pitchFamily="50" charset="0"/>
              </a:rPr>
              <a:t>Some questions you might have</a:t>
            </a:r>
          </a:p>
        </p:txBody>
      </p:sp>
      <p:pic>
        <p:nvPicPr>
          <p:cNvPr id="3" name="Picture 2" descr="Logo&#10;&#10;Description automatically generated">
            <a:extLst>
              <a:ext uri="{FF2B5EF4-FFF2-40B4-BE49-F238E27FC236}">
                <a16:creationId xmlns:a16="http://schemas.microsoft.com/office/drawing/2014/main" id="{B54BB9DE-4F6E-4289-BB3A-06E7BBE16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7325" y="5774076"/>
            <a:ext cx="1183288" cy="1183288"/>
          </a:xfrm>
          <a:prstGeom prst="rect">
            <a:avLst/>
          </a:prstGeom>
        </p:spPr>
      </p:pic>
      <p:sp>
        <p:nvSpPr>
          <p:cNvPr id="6" name="TextBox 5">
            <a:extLst>
              <a:ext uri="{FF2B5EF4-FFF2-40B4-BE49-F238E27FC236}">
                <a16:creationId xmlns:a16="http://schemas.microsoft.com/office/drawing/2014/main" id="{A4C0A8CF-BF3D-425B-8441-AE8DC5C71BFD}"/>
              </a:ext>
            </a:extLst>
          </p:cNvPr>
          <p:cNvSpPr txBox="1"/>
          <p:nvPr/>
        </p:nvSpPr>
        <p:spPr>
          <a:xfrm>
            <a:off x="3397957" y="307376"/>
            <a:ext cx="8476396" cy="5847755"/>
          </a:xfrm>
          <a:prstGeom prst="rect">
            <a:avLst/>
          </a:prstGeom>
          <a:noFill/>
        </p:spPr>
        <p:txBody>
          <a:bodyPr wrap="square" lIns="91440" tIns="45720" rIns="91440" bIns="45720" rtlCol="0" anchor="t">
            <a:spAutoFit/>
          </a:bodyPr>
          <a:lstStyle/>
          <a:p>
            <a:r>
              <a:rPr lang="en-GB" b="1" dirty="0">
                <a:solidFill>
                  <a:srgbClr val="00B8EF"/>
                </a:solidFill>
                <a:latin typeface="GoodDog" panose="02000000000000000000"/>
              </a:rPr>
              <a:t>Salary, Annual Leave and Benefits</a:t>
            </a:r>
          </a:p>
          <a:p>
            <a:r>
              <a:rPr lang="en-GB" dirty="0">
                <a:latin typeface="GoodDog" panose="02000000000000000000"/>
              </a:rPr>
              <a:t>The salary scale for the role is £29,500 to £34,490. Your holiday entitlement is 40 days (inclusive of 9 public holidays). We also have a contributory pension scheme (the charity will pay up to 8% of your salary) and life assurance.</a:t>
            </a:r>
          </a:p>
          <a:p>
            <a:endParaRPr lang="en-GB">
              <a:latin typeface="GoodDog" panose="02000000000000000000"/>
            </a:endParaRPr>
          </a:p>
          <a:p>
            <a:r>
              <a:rPr lang="en-GB" b="1" dirty="0">
                <a:solidFill>
                  <a:srgbClr val="6A2A89"/>
                </a:solidFill>
                <a:latin typeface="GoodDog" panose="02000000000000000000"/>
              </a:rPr>
              <a:t>Wellbeing and Balance</a:t>
            </a:r>
          </a:p>
          <a:p>
            <a:r>
              <a:rPr lang="en-GB" dirty="0">
                <a:latin typeface="GoodDog" panose="02000000000000000000"/>
              </a:rPr>
              <a:t>At Children 1st we recognise the importance of looking after your health and wellbeing. We have a flexible working policy in place to support your work/life balance and our Human Resources team will be happy to discuss other available supports in more detail. </a:t>
            </a:r>
          </a:p>
          <a:p>
            <a:endParaRPr lang="en-GB">
              <a:latin typeface="GoodDog" panose="02000000000000000000"/>
            </a:endParaRPr>
          </a:p>
          <a:p>
            <a:r>
              <a:rPr lang="en-GB" b="1" dirty="0">
                <a:solidFill>
                  <a:srgbClr val="00B8EF"/>
                </a:solidFill>
                <a:latin typeface="GoodDog" panose="02000000000000000000"/>
              </a:rPr>
              <a:t>Geography and Location</a:t>
            </a:r>
          </a:p>
          <a:p>
            <a:r>
              <a:rPr lang="en-GB" dirty="0">
                <a:latin typeface="GoodDog" panose="02000000000000000000"/>
              </a:rPr>
              <a:t>We are based in Dalkeith but work across Midlothian including the use of a base in Penicuik co-located in the Penicuik Wellbeing Hub.  There will be some capacity to work from home within our flexible working policy</a:t>
            </a:r>
          </a:p>
          <a:p>
            <a:endParaRPr lang="en-GB">
              <a:latin typeface="GoodDog" panose="02000000000000000000"/>
            </a:endParaRPr>
          </a:p>
          <a:p>
            <a:r>
              <a:rPr lang="en-GB" b="1" dirty="0">
                <a:solidFill>
                  <a:srgbClr val="6A2A89"/>
                </a:solidFill>
                <a:latin typeface="GoodDog" panose="02000000000000000000"/>
              </a:rPr>
              <a:t>Diversity and Inclusion</a:t>
            </a:r>
            <a:endParaRPr lang="en-GB" dirty="0">
              <a:latin typeface="GoodDog" panose="02000000000000000000"/>
            </a:endParaRPr>
          </a:p>
          <a:p>
            <a:r>
              <a:rPr lang="en-GB" dirty="0">
                <a:latin typeface="GoodDog" panose="02000000000000000000"/>
              </a:rPr>
              <a:t>We seek to tackle all forms of discrimination both internally and externally. We recognise that we are not as fully representative as we want to be yet and we are challenging ourselves every day. We welcome and encourage applications from diverse backgrounds and will always consider transferable skills and experience.</a:t>
            </a:r>
          </a:p>
          <a:p>
            <a:endParaRPr lang="en-GB" sz="1400"/>
          </a:p>
        </p:txBody>
      </p:sp>
      <p:pic>
        <p:nvPicPr>
          <p:cNvPr id="7" name="Picture 6" descr="Shape&#10;&#10;Description automatically generated">
            <a:extLst>
              <a:ext uri="{FF2B5EF4-FFF2-40B4-BE49-F238E27FC236}">
                <a16:creationId xmlns:a16="http://schemas.microsoft.com/office/drawing/2014/main" id="{6E4CCADE-D749-4D5D-BA10-9C9C42C7A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43840"/>
            <a:ext cx="1849291" cy="1971078"/>
          </a:xfrm>
          <a:prstGeom prst="rect">
            <a:avLst/>
          </a:prstGeom>
        </p:spPr>
      </p:pic>
    </p:spTree>
    <p:extLst>
      <p:ext uri="{BB962C8B-B14F-4D97-AF65-F5344CB8AC3E}">
        <p14:creationId xmlns:p14="http://schemas.microsoft.com/office/powerpoint/2010/main" val="378936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genda"/>
          <p:cNvSpPr>
            <a:spLocks noChangeAspect="1" noChangeArrowheads="1"/>
          </p:cNvSpPr>
          <p:nvPr/>
        </p:nvSpPr>
        <p:spPr bwMode="auto">
          <a:xfrm>
            <a:off x="84667"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5" name="AutoShape 4" descr="Image result for agenda"/>
          <p:cNvSpPr>
            <a:spLocks noChangeAspect="1" noChangeArrowheads="1"/>
          </p:cNvSpPr>
          <p:nvPr/>
        </p:nvSpPr>
        <p:spPr bwMode="auto">
          <a:xfrm>
            <a:off x="287867"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6" name="AutoShape 6" descr="Image result for agenda"/>
          <p:cNvSpPr>
            <a:spLocks noChangeAspect="1" noChangeArrowheads="1"/>
          </p:cNvSpPr>
          <p:nvPr/>
        </p:nvSpPr>
        <p:spPr bwMode="auto">
          <a:xfrm>
            <a:off x="491067"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7" name="AutoShape 2" descr="Image result for introductions"/>
          <p:cNvSpPr>
            <a:spLocks noChangeAspect="1" noChangeArrowheads="1"/>
          </p:cNvSpPr>
          <p:nvPr/>
        </p:nvSpPr>
        <p:spPr bwMode="auto">
          <a:xfrm>
            <a:off x="694267"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8" name="AutoShape 4" descr="Image result for introductions"/>
          <p:cNvSpPr>
            <a:spLocks noChangeAspect="1" noChangeArrowheads="1"/>
          </p:cNvSpPr>
          <p:nvPr/>
        </p:nvSpPr>
        <p:spPr bwMode="auto">
          <a:xfrm>
            <a:off x="897467"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pic>
        <p:nvPicPr>
          <p:cNvPr id="3" name="Picture 2" descr="A person holding a wine glass&#10;&#10;Description automatically generated">
            <a:extLst>
              <a:ext uri="{FF2B5EF4-FFF2-40B4-BE49-F238E27FC236}">
                <a16:creationId xmlns:a16="http://schemas.microsoft.com/office/drawing/2014/main" id="{4AC8BF53-7B9A-4775-BE99-827BDAD5B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00" y="-56035"/>
            <a:ext cx="13447317" cy="7037429"/>
          </a:xfrm>
          <a:prstGeom prst="rect">
            <a:avLst/>
          </a:prstGeom>
        </p:spPr>
      </p:pic>
    </p:spTree>
    <p:extLst>
      <p:ext uri="{BB962C8B-B14F-4D97-AF65-F5344CB8AC3E}">
        <p14:creationId xmlns:p14="http://schemas.microsoft.com/office/powerpoint/2010/main" val="1777358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logo ">
  <a:themeElements>
    <a:clrScheme name="new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logo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new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99241755538F4A8CF0394B0B0AA242" ma:contentTypeVersion="18" ma:contentTypeDescription="Create a new document." ma:contentTypeScope="" ma:versionID="03f4f72bf6e5a268d45b171260ab1295">
  <xsd:schema xmlns:xsd="http://www.w3.org/2001/XMLSchema" xmlns:xs="http://www.w3.org/2001/XMLSchema" xmlns:p="http://schemas.microsoft.com/office/2006/metadata/properties" xmlns:ns2="9277a959-7d92-4670-832e-c8e722ac1417" xmlns:ns3="b6522b52-c90b-44e2-984f-e9068613e5e2" targetNamespace="http://schemas.microsoft.com/office/2006/metadata/properties" ma:root="true" ma:fieldsID="b9d2498160eae9a29ae4a2c67579aa37" ns2:_="" ns3:_="">
    <xsd:import namespace="9277a959-7d92-4670-832e-c8e722ac1417"/>
    <xsd:import namespace="b6522b52-c90b-44e2-984f-e9068613e5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7a959-7d92-4670-832e-c8e722ac1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c6452d-1957-4f59-bd32-c436270526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522b52-c90b-44e2-984f-e9068613e5e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31f290d-6d11-48bd-976d-172d48a138e0}" ma:internalName="TaxCatchAll" ma:showField="CatchAllData" ma:web="b6522b52-c90b-44e2-984f-e9068613e5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77a959-7d92-4670-832e-c8e722ac1417">
      <Terms xmlns="http://schemas.microsoft.com/office/infopath/2007/PartnerControls"/>
    </lcf76f155ced4ddcb4097134ff3c332f>
    <TaxCatchAll xmlns="b6522b52-c90b-44e2-984f-e9068613e5e2" xsi:nil="true"/>
    <SharedWithUsers xmlns="b6522b52-c90b-44e2-984f-e9068613e5e2">
      <UserInfo>
        <DisplayName>Simon McGowan</DisplayName>
        <AccountId>14</AccountId>
        <AccountType/>
      </UserInfo>
    </SharedWithUsers>
  </documentManagement>
</p:properties>
</file>

<file path=customXml/itemProps1.xml><?xml version="1.0" encoding="utf-8"?>
<ds:datastoreItem xmlns:ds="http://schemas.openxmlformats.org/officeDocument/2006/customXml" ds:itemID="{C2F0F8B9-F143-478C-A53E-436EC60E9AEB}"/>
</file>

<file path=customXml/itemProps2.xml><?xml version="1.0" encoding="utf-8"?>
<ds:datastoreItem xmlns:ds="http://schemas.openxmlformats.org/officeDocument/2006/customXml" ds:itemID="{DAC0CDBA-349C-4620-8AC7-6B84B5AC55C3}">
  <ds:schemaRefs>
    <ds:schemaRef ds:uri="http://schemas.microsoft.com/sharepoint/v3/contenttype/forms"/>
  </ds:schemaRefs>
</ds:datastoreItem>
</file>

<file path=customXml/itemProps3.xml><?xml version="1.0" encoding="utf-8"?>
<ds:datastoreItem xmlns:ds="http://schemas.openxmlformats.org/officeDocument/2006/customXml" ds:itemID="{2B7EAA5F-DF90-43B1-886C-C18FA1AF92FD}">
  <ds:schemaRefs>
    <ds:schemaRef ds:uri="0d70b48d-78f3-4e60-add9-6b1f2d2c3fcf"/>
    <ds:schemaRef ds:uri="f113bed4-92bd-490d-a99f-a738b27775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808</Words>
  <Application>Microsoft Office PowerPoint</Application>
  <PresentationFormat>Widescreen</PresentationFormat>
  <Paragraphs>73</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GoodDog</vt:lpstr>
      <vt:lpstr>Symbol</vt:lpstr>
      <vt:lpstr>Office Theme</vt:lpstr>
      <vt:lpstr>new logo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Glenday Murdoch</dc:creator>
  <cp:lastModifiedBy>Johnny Costello</cp:lastModifiedBy>
  <cp:revision>114</cp:revision>
  <dcterms:created xsi:type="dcterms:W3CDTF">2021-03-17T08:36:52Z</dcterms:created>
  <dcterms:modified xsi:type="dcterms:W3CDTF">2024-07-09T15:00:42Z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0x01010053505B23220B3F47BC983C2D7AAA4D36</vt:lpwstr>
  </property>
  <property fmtid="{D5CDD505-2E9C-101B-9397-08002B2CF9AE}" pid="3" name="MediaServiceImageTags">
    <vt:lpwstr/>
  </property>
</Properties>
</file>